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29"/>
  </p:notesMasterIdLst>
  <p:sldIdLst>
    <p:sldId id="256" r:id="rId2"/>
    <p:sldId id="284" r:id="rId3"/>
    <p:sldId id="285" r:id="rId4"/>
    <p:sldId id="286" r:id="rId5"/>
    <p:sldId id="287" r:id="rId6"/>
    <p:sldId id="257" r:id="rId7"/>
    <p:sldId id="258" r:id="rId8"/>
    <p:sldId id="259" r:id="rId9"/>
    <p:sldId id="260" r:id="rId10"/>
    <p:sldId id="261" r:id="rId11"/>
    <p:sldId id="269" r:id="rId12"/>
    <p:sldId id="262" r:id="rId13"/>
    <p:sldId id="263" r:id="rId14"/>
    <p:sldId id="275" r:id="rId15"/>
    <p:sldId id="289" r:id="rId16"/>
    <p:sldId id="276" r:id="rId17"/>
    <p:sldId id="277" r:id="rId18"/>
    <p:sldId id="274" r:id="rId19"/>
    <p:sldId id="278" r:id="rId20"/>
    <p:sldId id="279" r:id="rId21"/>
    <p:sldId id="281" r:id="rId22"/>
    <p:sldId id="264" r:id="rId23"/>
    <p:sldId id="265" r:id="rId24"/>
    <p:sldId id="282" r:id="rId25"/>
    <p:sldId id="268" r:id="rId26"/>
    <p:sldId id="280" r:id="rId27"/>
    <p:sldId id="283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32" autoAdjust="0"/>
    <p:restoredTop sz="94660"/>
  </p:normalViewPr>
  <p:slideViewPr>
    <p:cSldViewPr snapToGrid="0">
      <p:cViewPr varScale="1">
        <p:scale>
          <a:sx n="62" d="100"/>
          <a:sy n="62" d="100"/>
        </p:scale>
        <p:origin x="5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58A666-3D7C-403B-BB46-3B91BDC78B79}" type="datetimeFigureOut">
              <a:rPr lang="en-US" smtClean="0"/>
              <a:t>1/26/2023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A7EBDB-5F21-4168-BA95-C21310A1DA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1520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61DDD319-32EB-4144-A843-BB89F322B843}" type="slidenum">
              <a:rPr lang="en-US" altLang="en-US" smtClean="0"/>
              <a:pPr>
                <a:spcBef>
                  <a:spcPct val="0"/>
                </a:spcBef>
              </a:pPr>
              <a:t>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244285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6F2BEEAC-0B9A-4FEB-A2C5-6F9AD7EE941C}" type="datetimeFigureOut">
              <a:rPr lang="en-US" smtClean="0"/>
              <a:t>1/26/2023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FB173554-7F56-4781-AB46-C09A58128C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013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2BEEAC-0B9A-4FEB-A2C5-6F9AD7EE941C}" type="datetimeFigureOut">
              <a:rPr lang="en-US" smtClean="0"/>
              <a:t>1/26/2023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73554-7F56-4781-AB46-C09A58128C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8805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2BEEAC-0B9A-4FEB-A2C5-6F9AD7EE941C}" type="datetimeFigureOut">
              <a:rPr lang="en-US" smtClean="0"/>
              <a:t>1/26/2023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73554-7F56-4781-AB46-C09A58128C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9673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2BEEAC-0B9A-4FEB-A2C5-6F9AD7EE941C}" type="datetimeFigureOut">
              <a:rPr lang="en-US" smtClean="0"/>
              <a:t>1/26/2023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73554-7F56-4781-AB46-C09A58128C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3540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2BEEAC-0B9A-4FEB-A2C5-6F9AD7EE941C}" type="datetimeFigureOut">
              <a:rPr lang="en-US" smtClean="0"/>
              <a:t>1/26/2023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73554-7F56-4781-AB46-C09A58128C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65801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2BEEAC-0B9A-4FEB-A2C5-6F9AD7EE941C}" type="datetimeFigureOut">
              <a:rPr lang="en-US" smtClean="0"/>
              <a:t>1/26/2023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73554-7F56-4781-AB46-C09A58128C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56995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2BEEAC-0B9A-4FEB-A2C5-6F9AD7EE941C}" type="datetimeFigureOut">
              <a:rPr lang="en-US" smtClean="0"/>
              <a:t>1/26/2023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73554-7F56-4781-AB46-C09A58128C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531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6F2BEEAC-0B9A-4FEB-A2C5-6F9AD7EE941C}" type="datetimeFigureOut">
              <a:rPr lang="en-US" smtClean="0"/>
              <a:t>1/26/2023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73554-7F56-4781-AB46-C09A58128C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6594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6F2BEEAC-0B9A-4FEB-A2C5-6F9AD7EE941C}" type="datetimeFigureOut">
              <a:rPr lang="en-US" smtClean="0"/>
              <a:t>1/26/2023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73554-7F56-4781-AB46-C09A58128C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7360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2BEEAC-0B9A-4FEB-A2C5-6F9AD7EE941C}" type="datetimeFigureOut">
              <a:rPr lang="en-US" smtClean="0"/>
              <a:t>1/26/2023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73554-7F56-4781-AB46-C09A58128C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7839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2BEEAC-0B9A-4FEB-A2C5-6F9AD7EE941C}" type="datetimeFigureOut">
              <a:rPr lang="en-US" smtClean="0"/>
              <a:t>1/26/2023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73554-7F56-4781-AB46-C09A58128C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5535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2BEEAC-0B9A-4FEB-A2C5-6F9AD7EE941C}" type="datetimeFigureOut">
              <a:rPr lang="en-US" smtClean="0"/>
              <a:t>1/26/2023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73554-7F56-4781-AB46-C09A58128C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6755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2BEEAC-0B9A-4FEB-A2C5-6F9AD7EE941C}" type="datetimeFigureOut">
              <a:rPr lang="en-US" smtClean="0"/>
              <a:t>1/26/2023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73554-7F56-4781-AB46-C09A58128C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4602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2BEEAC-0B9A-4FEB-A2C5-6F9AD7EE941C}" type="datetimeFigureOut">
              <a:rPr lang="en-US" smtClean="0"/>
              <a:t>1/26/2023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73554-7F56-4781-AB46-C09A58128C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6719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2BEEAC-0B9A-4FEB-A2C5-6F9AD7EE941C}" type="datetimeFigureOut">
              <a:rPr lang="en-US" smtClean="0"/>
              <a:t>1/26/2023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73554-7F56-4781-AB46-C09A58128C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7970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2BEEAC-0B9A-4FEB-A2C5-6F9AD7EE941C}" type="datetimeFigureOut">
              <a:rPr lang="en-US" smtClean="0"/>
              <a:t>1/26/2023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73554-7F56-4781-AB46-C09A58128C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5648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2BEEAC-0B9A-4FEB-A2C5-6F9AD7EE941C}" type="datetimeFigureOut">
              <a:rPr lang="en-US" smtClean="0"/>
              <a:t>1/26/2023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73554-7F56-4781-AB46-C09A58128C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5020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6F2BEEAC-0B9A-4FEB-A2C5-6F9AD7EE941C}" type="datetimeFigureOut">
              <a:rPr lang="en-US" smtClean="0"/>
              <a:t>1/26/2023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FB173554-7F56-4781-AB46-C09A58128C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6931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storytribe.ae/public/stories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qYUeoSfL8sw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8507" y="975359"/>
            <a:ext cx="8825658" cy="1601365"/>
          </a:xfrm>
        </p:spPr>
        <p:txBody>
          <a:bodyPr/>
          <a:lstStyle/>
          <a:p>
            <a:r>
              <a:rPr lang="en-US" dirty="0"/>
              <a:t>Scenario Based</a:t>
            </a:r>
            <a:r>
              <a:rPr lang="fi-FI" dirty="0"/>
              <a:t> Design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i-FI" dirty="0"/>
              <a:t>Amir Dirin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F64234-E4E4-4F91-BA60-91ED1C7776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1152" y="2633472"/>
            <a:ext cx="3532060" cy="3450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2434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scenario is a description of the behavior of the system and of its environment which manifests in specific situations (Benner 93)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2480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sz="4000">
                <a:sym typeface="Wingdings" panose="05000000000000000000" pitchFamily="2" charset="2"/>
              </a:rPr>
              <a:t>Scenario-based design</a:t>
            </a:r>
            <a:endParaRPr lang="en-US" altLang="en-US" sz="4000">
              <a:sym typeface="Wingdings" panose="05000000000000000000" pitchFamily="2" charset="2"/>
            </a:endParaRPr>
          </a:p>
        </p:txBody>
      </p:sp>
      <p:sp>
        <p:nvSpPr>
          <p:cNvPr id="9728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/>
              <a:t>Simulation of future (envisioned) use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A textual description with (or without) screen mock ups depicting an imagined sequence of interactions with a simulated system   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The context of the setting should be included in the description, so that the scenario is meaningful to as many as possible.  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Two types: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Generic (domain independent)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Specific (domain specific)</a:t>
            </a:r>
          </a:p>
          <a:p>
            <a:pPr>
              <a:lnSpc>
                <a:spcPct val="90000"/>
              </a:lnSpc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3815072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/>
              <a:t>Scenario</a:t>
            </a:r>
            <a:r>
              <a:rPr lang="fi-FI" dirty="0"/>
              <a:t> </a:t>
            </a:r>
            <a:r>
              <a:rPr lang="fi-FI" dirty="0" err="1"/>
              <a:t>Elements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i-FI" dirty="0" err="1"/>
              <a:t>Setting</a:t>
            </a:r>
            <a:r>
              <a:rPr lang="fi-FI" dirty="0"/>
              <a:t>		</a:t>
            </a:r>
            <a:r>
              <a:rPr lang="fi-FI" dirty="0" err="1"/>
              <a:t>Where</a:t>
            </a:r>
            <a:r>
              <a:rPr lang="fi-FI" dirty="0"/>
              <a:t>? </a:t>
            </a:r>
            <a:r>
              <a:rPr lang="fi-FI" dirty="0" err="1"/>
              <a:t>When</a:t>
            </a:r>
            <a:r>
              <a:rPr lang="fi-FI" dirty="0"/>
              <a:t>?</a:t>
            </a:r>
          </a:p>
          <a:p>
            <a:r>
              <a:rPr lang="fi-FI" dirty="0" err="1"/>
              <a:t>Actors</a:t>
            </a:r>
            <a:r>
              <a:rPr lang="fi-FI" dirty="0"/>
              <a:t>		(</a:t>
            </a:r>
            <a:r>
              <a:rPr lang="fi-FI" dirty="0" err="1"/>
              <a:t>who</a:t>
            </a:r>
            <a:r>
              <a:rPr lang="fi-FI" dirty="0"/>
              <a:t>?)</a:t>
            </a:r>
          </a:p>
          <a:p>
            <a:r>
              <a:rPr lang="fi-FI" dirty="0" err="1"/>
              <a:t>Task</a:t>
            </a:r>
            <a:r>
              <a:rPr lang="fi-FI" dirty="0"/>
              <a:t> </a:t>
            </a:r>
            <a:r>
              <a:rPr lang="fi-FI" dirty="0" err="1"/>
              <a:t>goals</a:t>
            </a:r>
            <a:r>
              <a:rPr lang="fi-FI" dirty="0"/>
              <a:t>		(</a:t>
            </a:r>
            <a:r>
              <a:rPr lang="fi-FI" dirty="0" err="1"/>
              <a:t>why</a:t>
            </a:r>
            <a:r>
              <a:rPr lang="fi-FI" dirty="0"/>
              <a:t>?)</a:t>
            </a:r>
          </a:p>
          <a:p>
            <a:r>
              <a:rPr lang="fi-FI" dirty="0" err="1"/>
              <a:t>Plans</a:t>
            </a:r>
            <a:r>
              <a:rPr lang="fi-FI" dirty="0"/>
              <a:t>		(</a:t>
            </a:r>
            <a:r>
              <a:rPr lang="fi-FI" dirty="0" err="1"/>
              <a:t>how</a:t>
            </a:r>
            <a:r>
              <a:rPr lang="fi-FI" dirty="0"/>
              <a:t> </a:t>
            </a:r>
            <a:r>
              <a:rPr lang="fi-FI" dirty="0" err="1"/>
              <a:t>do</a:t>
            </a:r>
            <a:r>
              <a:rPr lang="fi-FI" dirty="0"/>
              <a:t> </a:t>
            </a:r>
            <a:r>
              <a:rPr lang="fi-FI" dirty="0" err="1"/>
              <a:t>they</a:t>
            </a:r>
            <a:r>
              <a:rPr lang="fi-FI" dirty="0"/>
              <a:t> </a:t>
            </a:r>
            <a:r>
              <a:rPr lang="fi-FI" dirty="0" err="1"/>
              <a:t>plan</a:t>
            </a:r>
            <a:r>
              <a:rPr lang="fi-FI" dirty="0"/>
              <a:t> to </a:t>
            </a:r>
            <a:r>
              <a:rPr lang="fi-FI" dirty="0" err="1"/>
              <a:t>accomplish</a:t>
            </a:r>
            <a:r>
              <a:rPr lang="fi-FI" dirty="0"/>
              <a:t> it?)</a:t>
            </a:r>
          </a:p>
          <a:p>
            <a:r>
              <a:rPr lang="fi-FI" dirty="0" err="1"/>
              <a:t>Actions</a:t>
            </a:r>
            <a:r>
              <a:rPr lang="fi-FI" dirty="0"/>
              <a:t>		(</a:t>
            </a:r>
            <a:r>
              <a:rPr lang="fi-FI" dirty="0" err="1"/>
              <a:t>What</a:t>
            </a:r>
            <a:r>
              <a:rPr lang="fi-FI" dirty="0"/>
              <a:t> </a:t>
            </a:r>
            <a:r>
              <a:rPr lang="fi-FI" dirty="0" err="1"/>
              <a:t>do</a:t>
            </a:r>
            <a:r>
              <a:rPr lang="fi-FI" dirty="0"/>
              <a:t> </a:t>
            </a:r>
            <a:r>
              <a:rPr lang="fi-FI" dirty="0" err="1"/>
              <a:t>we</a:t>
            </a:r>
            <a:r>
              <a:rPr lang="fi-FI" dirty="0"/>
              <a:t> </a:t>
            </a:r>
            <a:r>
              <a:rPr lang="fi-FI" dirty="0" err="1"/>
              <a:t>see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actors</a:t>
            </a:r>
            <a:r>
              <a:rPr lang="fi-FI" dirty="0"/>
              <a:t> </a:t>
            </a:r>
            <a:r>
              <a:rPr lang="fi-FI" dirty="0" err="1"/>
              <a:t>do</a:t>
            </a:r>
            <a:r>
              <a:rPr lang="fi-FI" dirty="0"/>
              <a:t>)</a:t>
            </a:r>
          </a:p>
          <a:p>
            <a:r>
              <a:rPr lang="fi-FI" dirty="0" err="1"/>
              <a:t>Events</a:t>
            </a:r>
            <a:r>
              <a:rPr lang="fi-FI" dirty="0"/>
              <a:t>		(System / </a:t>
            </a:r>
            <a:r>
              <a:rPr lang="fi-FI" dirty="0" err="1"/>
              <a:t>application</a:t>
            </a:r>
            <a:r>
              <a:rPr lang="fi-FI" dirty="0"/>
              <a:t> </a:t>
            </a:r>
            <a:r>
              <a:rPr lang="fi-FI" dirty="0" err="1"/>
              <a:t>response</a:t>
            </a:r>
            <a:r>
              <a:rPr lang="fi-FI" dirty="0"/>
              <a:t>)</a:t>
            </a:r>
          </a:p>
          <a:p>
            <a:endParaRPr lang="fi-FI" dirty="0"/>
          </a:p>
          <a:p>
            <a:endParaRPr lang="fi-FI" dirty="0"/>
          </a:p>
          <a:p>
            <a:r>
              <a:rPr lang="fi-FI" dirty="0">
                <a:solidFill>
                  <a:srgbClr val="FF0000"/>
                </a:solidFill>
              </a:rPr>
              <a:t>Evaluation</a:t>
            </a:r>
            <a:r>
              <a:rPr lang="fi-FI" dirty="0"/>
              <a:t>		</a:t>
            </a:r>
            <a:r>
              <a:rPr lang="fi-FI" dirty="0">
                <a:solidFill>
                  <a:srgbClr val="FF0000"/>
                </a:solidFill>
              </a:rPr>
              <a:t>(IS </a:t>
            </a:r>
            <a:r>
              <a:rPr lang="fi-FI" dirty="0" err="1">
                <a:solidFill>
                  <a:srgbClr val="FF0000"/>
                </a:solidFill>
              </a:rPr>
              <a:t>that</a:t>
            </a:r>
            <a:r>
              <a:rPr lang="fi-FI" dirty="0">
                <a:solidFill>
                  <a:srgbClr val="FF0000"/>
                </a:solidFill>
              </a:rPr>
              <a:t> </a:t>
            </a:r>
            <a:r>
              <a:rPr lang="fi-FI" dirty="0" err="1">
                <a:solidFill>
                  <a:srgbClr val="FF0000"/>
                </a:solidFill>
              </a:rPr>
              <a:t>what</a:t>
            </a:r>
            <a:r>
              <a:rPr lang="fi-FI" dirty="0">
                <a:solidFill>
                  <a:srgbClr val="FF0000"/>
                </a:solidFill>
              </a:rPr>
              <a:t> </a:t>
            </a:r>
            <a:r>
              <a:rPr lang="fi-FI" dirty="0" err="1">
                <a:solidFill>
                  <a:srgbClr val="FF0000"/>
                </a:solidFill>
              </a:rPr>
              <a:t>the</a:t>
            </a:r>
            <a:r>
              <a:rPr lang="fi-FI" dirty="0">
                <a:solidFill>
                  <a:srgbClr val="FF0000"/>
                </a:solidFill>
              </a:rPr>
              <a:t> </a:t>
            </a:r>
            <a:r>
              <a:rPr lang="fi-FI" dirty="0" err="1">
                <a:solidFill>
                  <a:srgbClr val="FF0000"/>
                </a:solidFill>
              </a:rPr>
              <a:t>users</a:t>
            </a:r>
            <a:r>
              <a:rPr lang="fi-FI" dirty="0">
                <a:solidFill>
                  <a:srgbClr val="FF0000"/>
                </a:solidFill>
              </a:rPr>
              <a:t> </a:t>
            </a:r>
            <a:r>
              <a:rPr lang="fi-FI" dirty="0" err="1">
                <a:solidFill>
                  <a:srgbClr val="FF0000"/>
                </a:solidFill>
              </a:rPr>
              <a:t>wanted</a:t>
            </a:r>
            <a:r>
              <a:rPr lang="fi-FI" dirty="0">
                <a:solidFill>
                  <a:srgbClr val="FF0000"/>
                </a:solidFill>
              </a:rPr>
              <a:t>?)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14548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In Real-life </a:t>
            </a:r>
            <a:r>
              <a:rPr lang="fi-FI" dirty="0" err="1"/>
              <a:t>Scenario</a:t>
            </a:r>
            <a:r>
              <a:rPr lang="fi-FI" dirty="0"/>
              <a:t> design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4910" y="2069870"/>
            <a:ext cx="8163097" cy="4788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3802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StoryBoard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21785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BD9882-CDAA-4B77-AB1F-C55651E867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/>
              <a:t>Check</a:t>
            </a:r>
            <a:r>
              <a:rPr lang="fi-FI" dirty="0"/>
              <a:t> </a:t>
            </a:r>
            <a:r>
              <a:rPr lang="fi-FI" dirty="0" err="1"/>
              <a:t>this</a:t>
            </a:r>
            <a:r>
              <a:rPr lang="fi-FI" dirty="0"/>
              <a:t> out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E89CE1-6A81-4DFD-9BF0-9444D0598E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https://storytribe.ae/public/stories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40470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/>
          <p:cNvSpPr>
            <a:spLocks noChangeArrowheads="1"/>
          </p:cNvSpPr>
          <p:nvPr/>
        </p:nvSpPr>
        <p:spPr bwMode="auto">
          <a:xfrm>
            <a:off x="2227263" y="6248400"/>
            <a:ext cx="18986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Gill Sans MT" panose="020B0502020104020203" pitchFamily="34" charset="0"/>
              </a:defRPr>
            </a:lvl1pPr>
            <a:lvl2pPr marL="742950" indent="-285750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>
                <a:solidFill>
                  <a:srgbClr val="595959"/>
                </a:solidFill>
                <a:latin typeface="Gill Sans MT" panose="020B0502020104020203" pitchFamily="34" charset="0"/>
              </a:defRPr>
            </a:lvl2pPr>
            <a:lvl3pPr marL="1143000" indent="-228600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>
                <a:solidFill>
                  <a:srgbClr val="595959"/>
                </a:solidFill>
                <a:latin typeface="Gill Sans MT" panose="020B0502020104020203" pitchFamily="34" charset="0"/>
              </a:defRPr>
            </a:lvl3pPr>
            <a:lvl4pPr marL="1600200" indent="-228600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>
                <a:solidFill>
                  <a:srgbClr val="595959"/>
                </a:solidFill>
                <a:latin typeface="Gill Sans MT" panose="020B0502020104020203" pitchFamily="34" charset="0"/>
              </a:defRPr>
            </a:lvl4pPr>
            <a:lvl5pPr marL="2057400" indent="-228600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>
                <a:solidFill>
                  <a:srgbClr val="595959"/>
                </a:solidFill>
                <a:latin typeface="Gill Sans MT" panose="020B0502020104020203" pitchFamily="34" charset="0"/>
              </a:defRPr>
            </a:lvl5pPr>
            <a:lvl6pPr marL="2514600" indent="-228600" eaLnBrk="0" fontAlgn="base" hangingPunct="0">
              <a:lnSpc>
                <a:spcPct val="110000"/>
              </a:lnSpc>
              <a:spcBef>
                <a:spcPts val="7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400">
                <a:solidFill>
                  <a:srgbClr val="595959"/>
                </a:solidFill>
                <a:latin typeface="Gill Sans MT" panose="020B0502020104020203" pitchFamily="34" charset="0"/>
              </a:defRPr>
            </a:lvl6pPr>
            <a:lvl7pPr marL="2971800" indent="-228600" eaLnBrk="0" fontAlgn="base" hangingPunct="0">
              <a:lnSpc>
                <a:spcPct val="110000"/>
              </a:lnSpc>
              <a:spcBef>
                <a:spcPts val="7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400">
                <a:solidFill>
                  <a:srgbClr val="595959"/>
                </a:solidFill>
                <a:latin typeface="Gill Sans MT" panose="020B0502020104020203" pitchFamily="34" charset="0"/>
              </a:defRPr>
            </a:lvl7pPr>
            <a:lvl8pPr marL="3429000" indent="-228600" eaLnBrk="0" fontAlgn="base" hangingPunct="0">
              <a:lnSpc>
                <a:spcPct val="110000"/>
              </a:lnSpc>
              <a:spcBef>
                <a:spcPts val="7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400">
                <a:solidFill>
                  <a:srgbClr val="595959"/>
                </a:solidFill>
                <a:latin typeface="Gill Sans MT" panose="020B0502020104020203" pitchFamily="34" charset="0"/>
              </a:defRPr>
            </a:lvl8pPr>
            <a:lvl9pPr marL="3886200" indent="-228600" eaLnBrk="0" fontAlgn="base" hangingPunct="0">
              <a:lnSpc>
                <a:spcPct val="110000"/>
              </a:lnSpc>
              <a:spcBef>
                <a:spcPts val="7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400">
                <a:solidFill>
                  <a:srgbClr val="595959"/>
                </a:solidFill>
                <a:latin typeface="Gill Sans MT" panose="020B0502020104020203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endParaRPr lang="fi-FI" altLang="en-US" sz="18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111619" name="Rectangle 3"/>
          <p:cNvSpPr>
            <a:spLocks noChangeArrowheads="1"/>
          </p:cNvSpPr>
          <p:nvPr/>
        </p:nvSpPr>
        <p:spPr bwMode="auto">
          <a:xfrm>
            <a:off x="4689475" y="6248400"/>
            <a:ext cx="28130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Gill Sans MT" panose="020B0502020104020203" pitchFamily="34" charset="0"/>
              </a:defRPr>
            </a:lvl1pPr>
            <a:lvl2pPr marL="742950" indent="-285750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>
                <a:solidFill>
                  <a:srgbClr val="595959"/>
                </a:solidFill>
                <a:latin typeface="Gill Sans MT" panose="020B0502020104020203" pitchFamily="34" charset="0"/>
              </a:defRPr>
            </a:lvl2pPr>
            <a:lvl3pPr marL="1143000" indent="-228600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>
                <a:solidFill>
                  <a:srgbClr val="595959"/>
                </a:solidFill>
                <a:latin typeface="Gill Sans MT" panose="020B0502020104020203" pitchFamily="34" charset="0"/>
              </a:defRPr>
            </a:lvl3pPr>
            <a:lvl4pPr marL="1600200" indent="-228600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>
                <a:solidFill>
                  <a:srgbClr val="595959"/>
                </a:solidFill>
                <a:latin typeface="Gill Sans MT" panose="020B0502020104020203" pitchFamily="34" charset="0"/>
              </a:defRPr>
            </a:lvl4pPr>
            <a:lvl5pPr marL="2057400" indent="-228600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>
                <a:solidFill>
                  <a:srgbClr val="595959"/>
                </a:solidFill>
                <a:latin typeface="Gill Sans MT" panose="020B0502020104020203" pitchFamily="34" charset="0"/>
              </a:defRPr>
            </a:lvl5pPr>
            <a:lvl6pPr marL="2514600" indent="-228600" eaLnBrk="0" fontAlgn="base" hangingPunct="0">
              <a:lnSpc>
                <a:spcPct val="110000"/>
              </a:lnSpc>
              <a:spcBef>
                <a:spcPts val="7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400">
                <a:solidFill>
                  <a:srgbClr val="595959"/>
                </a:solidFill>
                <a:latin typeface="Gill Sans MT" panose="020B0502020104020203" pitchFamily="34" charset="0"/>
              </a:defRPr>
            </a:lvl6pPr>
            <a:lvl7pPr marL="2971800" indent="-228600" eaLnBrk="0" fontAlgn="base" hangingPunct="0">
              <a:lnSpc>
                <a:spcPct val="110000"/>
              </a:lnSpc>
              <a:spcBef>
                <a:spcPts val="7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400">
                <a:solidFill>
                  <a:srgbClr val="595959"/>
                </a:solidFill>
                <a:latin typeface="Gill Sans MT" panose="020B0502020104020203" pitchFamily="34" charset="0"/>
              </a:defRPr>
            </a:lvl7pPr>
            <a:lvl8pPr marL="3429000" indent="-228600" eaLnBrk="0" fontAlgn="base" hangingPunct="0">
              <a:lnSpc>
                <a:spcPct val="110000"/>
              </a:lnSpc>
              <a:spcBef>
                <a:spcPts val="7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400">
                <a:solidFill>
                  <a:srgbClr val="595959"/>
                </a:solidFill>
                <a:latin typeface="Gill Sans MT" panose="020B0502020104020203" pitchFamily="34" charset="0"/>
              </a:defRPr>
            </a:lvl8pPr>
            <a:lvl9pPr marL="3886200" indent="-228600" eaLnBrk="0" fontAlgn="base" hangingPunct="0">
              <a:lnSpc>
                <a:spcPct val="110000"/>
              </a:lnSpc>
              <a:spcBef>
                <a:spcPts val="7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400">
                <a:solidFill>
                  <a:srgbClr val="595959"/>
                </a:solidFill>
                <a:latin typeface="Gill Sans MT" panose="020B0502020104020203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endParaRPr lang="fi-FI" altLang="en-US" sz="18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111620" name="Rectangle 4"/>
          <p:cNvSpPr>
            <a:spLocks noChangeArrowheads="1"/>
          </p:cNvSpPr>
          <p:nvPr/>
        </p:nvSpPr>
        <p:spPr bwMode="auto">
          <a:xfrm>
            <a:off x="2227263" y="6248400"/>
            <a:ext cx="18986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Gill Sans MT" panose="020B0502020104020203" pitchFamily="34" charset="0"/>
              </a:defRPr>
            </a:lvl1pPr>
            <a:lvl2pPr marL="742950" indent="-285750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>
                <a:solidFill>
                  <a:srgbClr val="595959"/>
                </a:solidFill>
                <a:latin typeface="Gill Sans MT" panose="020B0502020104020203" pitchFamily="34" charset="0"/>
              </a:defRPr>
            </a:lvl2pPr>
            <a:lvl3pPr marL="1143000" indent="-228600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>
                <a:solidFill>
                  <a:srgbClr val="595959"/>
                </a:solidFill>
                <a:latin typeface="Gill Sans MT" panose="020B0502020104020203" pitchFamily="34" charset="0"/>
              </a:defRPr>
            </a:lvl3pPr>
            <a:lvl4pPr marL="1600200" indent="-228600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>
                <a:solidFill>
                  <a:srgbClr val="595959"/>
                </a:solidFill>
                <a:latin typeface="Gill Sans MT" panose="020B0502020104020203" pitchFamily="34" charset="0"/>
              </a:defRPr>
            </a:lvl4pPr>
            <a:lvl5pPr marL="2057400" indent="-228600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>
                <a:solidFill>
                  <a:srgbClr val="595959"/>
                </a:solidFill>
                <a:latin typeface="Gill Sans MT" panose="020B0502020104020203" pitchFamily="34" charset="0"/>
              </a:defRPr>
            </a:lvl5pPr>
            <a:lvl6pPr marL="2514600" indent="-228600" eaLnBrk="0" fontAlgn="base" hangingPunct="0">
              <a:lnSpc>
                <a:spcPct val="110000"/>
              </a:lnSpc>
              <a:spcBef>
                <a:spcPts val="7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400">
                <a:solidFill>
                  <a:srgbClr val="595959"/>
                </a:solidFill>
                <a:latin typeface="Gill Sans MT" panose="020B0502020104020203" pitchFamily="34" charset="0"/>
              </a:defRPr>
            </a:lvl6pPr>
            <a:lvl7pPr marL="2971800" indent="-228600" eaLnBrk="0" fontAlgn="base" hangingPunct="0">
              <a:lnSpc>
                <a:spcPct val="110000"/>
              </a:lnSpc>
              <a:spcBef>
                <a:spcPts val="7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400">
                <a:solidFill>
                  <a:srgbClr val="595959"/>
                </a:solidFill>
                <a:latin typeface="Gill Sans MT" panose="020B0502020104020203" pitchFamily="34" charset="0"/>
              </a:defRPr>
            </a:lvl7pPr>
            <a:lvl8pPr marL="3429000" indent="-228600" eaLnBrk="0" fontAlgn="base" hangingPunct="0">
              <a:lnSpc>
                <a:spcPct val="110000"/>
              </a:lnSpc>
              <a:spcBef>
                <a:spcPts val="7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400">
                <a:solidFill>
                  <a:srgbClr val="595959"/>
                </a:solidFill>
                <a:latin typeface="Gill Sans MT" panose="020B0502020104020203" pitchFamily="34" charset="0"/>
              </a:defRPr>
            </a:lvl8pPr>
            <a:lvl9pPr marL="3886200" indent="-228600" eaLnBrk="0" fontAlgn="base" hangingPunct="0">
              <a:lnSpc>
                <a:spcPct val="110000"/>
              </a:lnSpc>
              <a:spcBef>
                <a:spcPts val="7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400">
                <a:solidFill>
                  <a:srgbClr val="595959"/>
                </a:solidFill>
                <a:latin typeface="Gill Sans MT" panose="020B0502020104020203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endParaRPr lang="fi-FI" altLang="en-US" sz="18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111621" name="Rectangle 5"/>
          <p:cNvSpPr>
            <a:spLocks noChangeArrowheads="1"/>
          </p:cNvSpPr>
          <p:nvPr/>
        </p:nvSpPr>
        <p:spPr bwMode="auto">
          <a:xfrm>
            <a:off x="4689475" y="6248400"/>
            <a:ext cx="28130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Gill Sans MT" panose="020B0502020104020203" pitchFamily="34" charset="0"/>
              </a:defRPr>
            </a:lvl1pPr>
            <a:lvl2pPr marL="742950" indent="-285750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>
                <a:solidFill>
                  <a:srgbClr val="595959"/>
                </a:solidFill>
                <a:latin typeface="Gill Sans MT" panose="020B0502020104020203" pitchFamily="34" charset="0"/>
              </a:defRPr>
            </a:lvl2pPr>
            <a:lvl3pPr marL="1143000" indent="-228600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>
                <a:solidFill>
                  <a:srgbClr val="595959"/>
                </a:solidFill>
                <a:latin typeface="Gill Sans MT" panose="020B0502020104020203" pitchFamily="34" charset="0"/>
              </a:defRPr>
            </a:lvl3pPr>
            <a:lvl4pPr marL="1600200" indent="-228600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>
                <a:solidFill>
                  <a:srgbClr val="595959"/>
                </a:solidFill>
                <a:latin typeface="Gill Sans MT" panose="020B0502020104020203" pitchFamily="34" charset="0"/>
              </a:defRPr>
            </a:lvl4pPr>
            <a:lvl5pPr marL="2057400" indent="-228600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>
                <a:solidFill>
                  <a:srgbClr val="595959"/>
                </a:solidFill>
                <a:latin typeface="Gill Sans MT" panose="020B0502020104020203" pitchFamily="34" charset="0"/>
              </a:defRPr>
            </a:lvl5pPr>
            <a:lvl6pPr marL="2514600" indent="-228600" eaLnBrk="0" fontAlgn="base" hangingPunct="0">
              <a:lnSpc>
                <a:spcPct val="110000"/>
              </a:lnSpc>
              <a:spcBef>
                <a:spcPts val="7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400">
                <a:solidFill>
                  <a:srgbClr val="595959"/>
                </a:solidFill>
                <a:latin typeface="Gill Sans MT" panose="020B0502020104020203" pitchFamily="34" charset="0"/>
              </a:defRPr>
            </a:lvl6pPr>
            <a:lvl7pPr marL="2971800" indent="-228600" eaLnBrk="0" fontAlgn="base" hangingPunct="0">
              <a:lnSpc>
                <a:spcPct val="110000"/>
              </a:lnSpc>
              <a:spcBef>
                <a:spcPts val="7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400">
                <a:solidFill>
                  <a:srgbClr val="595959"/>
                </a:solidFill>
                <a:latin typeface="Gill Sans MT" panose="020B0502020104020203" pitchFamily="34" charset="0"/>
              </a:defRPr>
            </a:lvl7pPr>
            <a:lvl8pPr marL="3429000" indent="-228600" eaLnBrk="0" fontAlgn="base" hangingPunct="0">
              <a:lnSpc>
                <a:spcPct val="110000"/>
              </a:lnSpc>
              <a:spcBef>
                <a:spcPts val="7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400">
                <a:solidFill>
                  <a:srgbClr val="595959"/>
                </a:solidFill>
                <a:latin typeface="Gill Sans MT" panose="020B0502020104020203" pitchFamily="34" charset="0"/>
              </a:defRPr>
            </a:lvl8pPr>
            <a:lvl9pPr marL="3886200" indent="-228600" eaLnBrk="0" fontAlgn="base" hangingPunct="0">
              <a:lnSpc>
                <a:spcPct val="110000"/>
              </a:lnSpc>
              <a:spcBef>
                <a:spcPts val="7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400">
                <a:solidFill>
                  <a:srgbClr val="595959"/>
                </a:solidFill>
                <a:latin typeface="Gill Sans MT" panose="020B0502020104020203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endParaRPr lang="fi-FI" altLang="en-US" sz="18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116742" name="Rectangle 9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Storyboards</a:t>
            </a:r>
          </a:p>
        </p:txBody>
      </p:sp>
      <p:sp>
        <p:nvSpPr>
          <p:cNvPr id="111623" name="Rectangle 10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altLang="en-US"/>
          </a:p>
          <a:p>
            <a:pPr eaLnBrk="1" hangingPunct="1"/>
            <a:endParaRPr lang="en-US" altLang="en-US"/>
          </a:p>
        </p:txBody>
      </p:sp>
      <p:sp>
        <p:nvSpPr>
          <p:cNvPr id="111624" name="Rectangle 8"/>
          <p:cNvSpPr>
            <a:spLocks noChangeArrowheads="1"/>
          </p:cNvSpPr>
          <p:nvPr/>
        </p:nvSpPr>
        <p:spPr bwMode="auto">
          <a:xfrm>
            <a:off x="2208213" y="2863403"/>
            <a:ext cx="7772400" cy="24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/>
          <a:lstStyle>
            <a:lvl1pPr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Gill Sans MT" panose="020B0502020104020203" pitchFamily="34" charset="0"/>
              </a:defRPr>
            </a:lvl1pPr>
            <a:lvl2pPr marL="742950" indent="-285750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>
                <a:solidFill>
                  <a:srgbClr val="595959"/>
                </a:solidFill>
                <a:latin typeface="Gill Sans MT" panose="020B0502020104020203" pitchFamily="34" charset="0"/>
              </a:defRPr>
            </a:lvl2pPr>
            <a:lvl3pPr marL="1143000" indent="-228600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>
                <a:solidFill>
                  <a:srgbClr val="595959"/>
                </a:solidFill>
                <a:latin typeface="Gill Sans MT" panose="020B0502020104020203" pitchFamily="34" charset="0"/>
              </a:defRPr>
            </a:lvl3pPr>
            <a:lvl4pPr marL="1600200" indent="-228600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>
                <a:solidFill>
                  <a:srgbClr val="595959"/>
                </a:solidFill>
                <a:latin typeface="Gill Sans MT" panose="020B0502020104020203" pitchFamily="34" charset="0"/>
              </a:defRPr>
            </a:lvl4pPr>
            <a:lvl5pPr marL="2057400" indent="-228600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>
                <a:solidFill>
                  <a:srgbClr val="595959"/>
                </a:solidFill>
                <a:latin typeface="Gill Sans MT" panose="020B0502020104020203" pitchFamily="34" charset="0"/>
              </a:defRPr>
            </a:lvl5pPr>
            <a:lvl6pPr marL="2514600" indent="-228600" eaLnBrk="0" fontAlgn="base" hangingPunct="0">
              <a:lnSpc>
                <a:spcPct val="110000"/>
              </a:lnSpc>
              <a:spcBef>
                <a:spcPts val="7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400">
                <a:solidFill>
                  <a:srgbClr val="595959"/>
                </a:solidFill>
                <a:latin typeface="Gill Sans MT" panose="020B0502020104020203" pitchFamily="34" charset="0"/>
              </a:defRPr>
            </a:lvl6pPr>
            <a:lvl7pPr marL="2971800" indent="-228600" eaLnBrk="0" fontAlgn="base" hangingPunct="0">
              <a:lnSpc>
                <a:spcPct val="110000"/>
              </a:lnSpc>
              <a:spcBef>
                <a:spcPts val="7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400">
                <a:solidFill>
                  <a:srgbClr val="595959"/>
                </a:solidFill>
                <a:latin typeface="Gill Sans MT" panose="020B0502020104020203" pitchFamily="34" charset="0"/>
              </a:defRPr>
            </a:lvl7pPr>
            <a:lvl8pPr marL="3429000" indent="-228600" eaLnBrk="0" fontAlgn="base" hangingPunct="0">
              <a:lnSpc>
                <a:spcPct val="110000"/>
              </a:lnSpc>
              <a:spcBef>
                <a:spcPts val="7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400">
                <a:solidFill>
                  <a:srgbClr val="595959"/>
                </a:solidFill>
                <a:latin typeface="Gill Sans MT" panose="020B0502020104020203" pitchFamily="34" charset="0"/>
              </a:defRPr>
            </a:lvl8pPr>
            <a:lvl9pPr marL="3886200" indent="-228600" eaLnBrk="0" fontAlgn="base" hangingPunct="0">
              <a:lnSpc>
                <a:spcPct val="110000"/>
              </a:lnSpc>
              <a:spcBef>
                <a:spcPts val="7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400">
                <a:solidFill>
                  <a:srgbClr val="595959"/>
                </a:solidFill>
                <a:latin typeface="Gill Sans MT" panose="020B0502020104020203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600"/>
              </a:spcBef>
              <a:buClrTx/>
              <a:buFontTx/>
              <a:buChar char="•"/>
            </a:pPr>
            <a:r>
              <a:rPr lang="en-GB" altLang="en-US" sz="2800" dirty="0">
                <a:solidFill>
                  <a:schemeClr val="tx1"/>
                </a:solidFill>
                <a:latin typeface="Verdana" panose="020B0604030504040204" pitchFamily="34" charset="0"/>
              </a:rPr>
              <a:t>Often used with scenarios, bringing more detail, and a chance to role play</a:t>
            </a:r>
          </a:p>
          <a:p>
            <a:pPr>
              <a:lnSpc>
                <a:spcPct val="100000"/>
              </a:lnSpc>
              <a:spcBef>
                <a:spcPts val="600"/>
              </a:spcBef>
              <a:buClrTx/>
              <a:buFontTx/>
              <a:buChar char="•"/>
            </a:pPr>
            <a:endParaRPr lang="en-GB" altLang="en-US" sz="2800" dirty="0">
              <a:solidFill>
                <a:schemeClr val="tx1"/>
              </a:solidFill>
              <a:latin typeface="Verdana" panose="020B0604030504040204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  <a:buClrTx/>
              <a:buFontTx/>
              <a:buChar char="•"/>
            </a:pPr>
            <a:r>
              <a:rPr lang="en-GB" altLang="en-US" sz="2800" dirty="0">
                <a:solidFill>
                  <a:schemeClr val="tx1"/>
                </a:solidFill>
                <a:latin typeface="Verdana" panose="020B0604030504040204" pitchFamily="34" charset="0"/>
              </a:rPr>
              <a:t>It is a series of sketches showing how a user might progress through a task using the device </a:t>
            </a:r>
          </a:p>
          <a:p>
            <a:pPr>
              <a:lnSpc>
                <a:spcPct val="100000"/>
              </a:lnSpc>
              <a:spcBef>
                <a:spcPts val="600"/>
              </a:spcBef>
              <a:buClrTx/>
              <a:buFontTx/>
              <a:buChar char="•"/>
            </a:pPr>
            <a:endParaRPr lang="en-GB" altLang="en-US" sz="2800" dirty="0">
              <a:solidFill>
                <a:schemeClr val="tx1"/>
              </a:solidFill>
              <a:latin typeface="Verdana" panose="020B0604030504040204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  <a:buClrTx/>
              <a:buFontTx/>
              <a:buChar char="•"/>
            </a:pPr>
            <a:endParaRPr lang="en-GB" altLang="en-US" sz="2800" dirty="0">
              <a:solidFill>
                <a:schemeClr val="tx1"/>
              </a:solidFill>
              <a:latin typeface="Verdana" panose="020B0604030504040204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  <a:buClrTx/>
              <a:buNone/>
            </a:pPr>
            <a:r>
              <a:rPr lang="en-GB" altLang="en-US" sz="2800" dirty="0">
                <a:solidFill>
                  <a:schemeClr val="tx1"/>
                </a:solidFill>
                <a:latin typeface="Verdana" panose="020B0604030504040204" pitchFamily="34" charset="0"/>
              </a:rPr>
              <a:t> 		</a:t>
            </a:r>
            <a:endParaRPr lang="en-US" altLang="en-US" sz="2800" dirty="0">
              <a:solidFill>
                <a:schemeClr val="tx1"/>
              </a:solidFill>
              <a:latin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1469796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Storyboards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8210" y="2401082"/>
            <a:ext cx="7134225" cy="3835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1248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54955" y="2603500"/>
            <a:ext cx="10157814" cy="341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1729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9022" y="2381250"/>
            <a:ext cx="9517870" cy="447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1717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73873-7029-4AA6-931C-F67FF7CDD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 / TASKS / Action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A4F817-A09A-43FE-8443-CBB5FB88A7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348" y="2460291"/>
            <a:ext cx="9927050" cy="4160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9518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12985" y="2603500"/>
            <a:ext cx="10234245" cy="425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1024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58274-DED0-42FD-BFFB-094351C75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Participatory design sessions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6AAFEA-D6FC-45C5-BD9F-A407C2281C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3-5 participants </a:t>
            </a:r>
          </a:p>
          <a:p>
            <a:r>
              <a:rPr lang="en-US" dirty="0"/>
              <a:t>Structured discussions</a:t>
            </a:r>
          </a:p>
          <a:p>
            <a:r>
              <a:rPr lang="en-US" dirty="0"/>
              <a:t>Prepared questions about the scenarios</a:t>
            </a:r>
          </a:p>
          <a:p>
            <a:pPr lvl="1"/>
            <a:r>
              <a:rPr lang="en-US" dirty="0"/>
              <a:t>Did the scenario wake-up any thoughts?</a:t>
            </a:r>
          </a:p>
          <a:p>
            <a:pPr lvl="1"/>
            <a:r>
              <a:rPr lang="en-US" dirty="0"/>
              <a:t>What else is missing?</a:t>
            </a:r>
          </a:p>
          <a:p>
            <a:pPr lvl="1"/>
            <a:r>
              <a:rPr lang="en-US" dirty="0"/>
              <a:t>Is there something you would like to change in the scenario?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75032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/>
              <a:t>Your</a:t>
            </a:r>
            <a:r>
              <a:rPr lang="fi-FI" dirty="0"/>
              <a:t> </a:t>
            </a:r>
            <a:r>
              <a:rPr lang="fi-FI" dirty="0" err="1"/>
              <a:t>Tasks</a:t>
            </a:r>
            <a:r>
              <a:rPr lang="fi-FI" dirty="0"/>
              <a:t> for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rest</a:t>
            </a:r>
            <a:r>
              <a:rPr lang="fi-FI" dirty="0"/>
              <a:t> of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week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38324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>
                <a:solidFill>
                  <a:srgbClr val="FF0000"/>
                </a:solidFill>
              </a:rPr>
              <a:t>Your</a:t>
            </a:r>
            <a:r>
              <a:rPr lang="fi-FI" dirty="0">
                <a:solidFill>
                  <a:srgbClr val="FF0000"/>
                </a:solidFill>
              </a:rPr>
              <a:t> </a:t>
            </a:r>
            <a:r>
              <a:rPr lang="fi-FI" dirty="0" err="1">
                <a:solidFill>
                  <a:srgbClr val="FF0000"/>
                </a:solidFill>
              </a:rPr>
              <a:t>Tasks</a:t>
            </a:r>
            <a:r>
              <a:rPr lang="fi-FI" dirty="0">
                <a:solidFill>
                  <a:srgbClr val="FF0000"/>
                </a:solidFill>
              </a:rPr>
              <a:t> for </a:t>
            </a:r>
            <a:r>
              <a:rPr lang="fi-FI" dirty="0" err="1">
                <a:solidFill>
                  <a:srgbClr val="FF0000"/>
                </a:solidFill>
              </a:rPr>
              <a:t>this</a:t>
            </a:r>
            <a:r>
              <a:rPr lang="fi-FI" dirty="0">
                <a:solidFill>
                  <a:srgbClr val="FF0000"/>
                </a:solidFill>
              </a:rPr>
              <a:t> </a:t>
            </a:r>
            <a:r>
              <a:rPr lang="fi-FI" dirty="0" err="1">
                <a:solidFill>
                  <a:srgbClr val="FF0000"/>
                </a:solidFill>
              </a:rPr>
              <a:t>week</a:t>
            </a:r>
            <a:r>
              <a:rPr lang="fi-FI" dirty="0">
                <a:solidFill>
                  <a:srgbClr val="FF0000"/>
                </a:solidFill>
              </a:rPr>
              <a:t> and </a:t>
            </a:r>
            <a:r>
              <a:rPr lang="fi-FI" dirty="0" err="1">
                <a:solidFill>
                  <a:srgbClr val="FF0000"/>
                </a:solidFill>
              </a:rPr>
              <a:t>next</a:t>
            </a:r>
            <a:r>
              <a:rPr lang="fi-FI" dirty="0">
                <a:solidFill>
                  <a:srgbClr val="FF0000"/>
                </a:solidFill>
              </a:rPr>
              <a:t> </a:t>
            </a:r>
            <a:r>
              <a:rPr lang="fi-FI" dirty="0" err="1">
                <a:solidFill>
                  <a:srgbClr val="FF0000"/>
                </a:solidFill>
              </a:rPr>
              <a:t>week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Write a scenario based on the task list (The list of requirements that you have already came up during last week)</a:t>
            </a:r>
          </a:p>
          <a:p>
            <a:pPr lvl="1"/>
            <a:r>
              <a:rPr lang="en-US" dirty="0"/>
              <a:t> submission deadline for the scenario is at </a:t>
            </a:r>
            <a:r>
              <a:rPr lang="en-US" b="1" i="1" dirty="0"/>
              <a:t>XXXX</a:t>
            </a:r>
            <a:r>
              <a:rPr lang="en-US" b="1" dirty="0"/>
              <a:t>.</a:t>
            </a:r>
            <a:endParaRPr lang="en-US" dirty="0"/>
          </a:p>
          <a:p>
            <a:r>
              <a:rPr lang="en-US" dirty="0"/>
              <a:t>You have to test the scenario with 3-5 users and </a:t>
            </a:r>
            <a:r>
              <a:rPr lang="en-US" b="1" i="1" u="sng" dirty="0">
                <a:solidFill>
                  <a:srgbClr val="FFC000"/>
                </a:solidFill>
              </a:rPr>
              <a:t>submit the revised </a:t>
            </a:r>
            <a:r>
              <a:rPr lang="en-US" dirty="0"/>
              <a:t>version of your scenario (based on users' feedback) by </a:t>
            </a:r>
            <a:r>
              <a:rPr lang="en-US" b="1" i="1" dirty="0"/>
              <a:t>XXXXXX</a:t>
            </a:r>
            <a:endParaRPr lang="en-US" dirty="0"/>
          </a:p>
          <a:p>
            <a:pPr lvl="1"/>
            <a:r>
              <a:rPr lang="en-US" dirty="0"/>
              <a:t> At least two new users must review your scenario, the rest of the users are those whom you had already conducted your initial user study at the elicitation phase. </a:t>
            </a:r>
          </a:p>
          <a:p>
            <a:pPr marL="0" indent="0">
              <a:buNone/>
            </a:pP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0348001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/>
              <a:t>Example</a:t>
            </a:r>
            <a:r>
              <a:rPr lang="fi-FI" dirty="0"/>
              <a:t> of </a:t>
            </a:r>
            <a:r>
              <a:rPr lang="fi-FI" dirty="0" err="1"/>
              <a:t>scenario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2385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/>
              <a:t>Scenario</a:t>
            </a:r>
            <a:r>
              <a:rPr lang="fi-FI" dirty="0"/>
              <a:t> I. </a:t>
            </a:r>
            <a:r>
              <a:rPr lang="fi-FI" dirty="0" err="1"/>
              <a:t>Example</a:t>
            </a:r>
            <a:r>
              <a:rPr lang="fi-FI" dirty="0"/>
              <a:t>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i-FI" dirty="0"/>
              <a:t>Matti is a </a:t>
            </a:r>
            <a:r>
              <a:rPr lang="fi-FI" dirty="0" err="1"/>
              <a:t>lecturer</a:t>
            </a:r>
            <a:r>
              <a:rPr lang="fi-FI" dirty="0"/>
              <a:t> at IPS </a:t>
            </a:r>
            <a:r>
              <a:rPr lang="fi-FI" dirty="0" err="1"/>
              <a:t>laboratory</a:t>
            </a:r>
            <a:r>
              <a:rPr lang="fi-FI" dirty="0"/>
              <a:t>.  He </a:t>
            </a:r>
            <a:r>
              <a:rPr lang="fi-FI" dirty="0" err="1"/>
              <a:t>has</a:t>
            </a:r>
            <a:r>
              <a:rPr lang="fi-FI" dirty="0"/>
              <a:t> </a:t>
            </a:r>
            <a:r>
              <a:rPr lang="fi-FI" dirty="0" err="1"/>
              <a:t>been</a:t>
            </a:r>
            <a:r>
              <a:rPr lang="fi-FI" dirty="0"/>
              <a:t> </a:t>
            </a:r>
            <a:r>
              <a:rPr lang="fi-FI" dirty="0" err="1"/>
              <a:t>teaching</a:t>
            </a:r>
            <a:r>
              <a:rPr lang="fi-FI" dirty="0"/>
              <a:t> </a:t>
            </a:r>
            <a:r>
              <a:rPr lang="fi-FI" dirty="0" err="1"/>
              <a:t>programing</a:t>
            </a:r>
            <a:r>
              <a:rPr lang="fi-FI" dirty="0"/>
              <a:t> </a:t>
            </a:r>
            <a:r>
              <a:rPr lang="fi-FI" dirty="0" err="1"/>
              <a:t>course</a:t>
            </a:r>
            <a:r>
              <a:rPr lang="fi-FI" dirty="0"/>
              <a:t> </a:t>
            </a:r>
            <a:r>
              <a:rPr lang="fi-FI" dirty="0" err="1"/>
              <a:t>every</a:t>
            </a:r>
            <a:r>
              <a:rPr lang="fi-FI" dirty="0"/>
              <a:t> </a:t>
            </a:r>
            <a:r>
              <a:rPr lang="fi-FI" dirty="0" err="1"/>
              <a:t>fall</a:t>
            </a:r>
            <a:r>
              <a:rPr lang="fi-FI" dirty="0"/>
              <a:t> for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last</a:t>
            </a:r>
            <a:r>
              <a:rPr lang="fi-FI" dirty="0"/>
              <a:t> </a:t>
            </a:r>
            <a:r>
              <a:rPr lang="fi-FI" dirty="0" err="1"/>
              <a:t>three</a:t>
            </a:r>
            <a:r>
              <a:rPr lang="fi-FI" dirty="0"/>
              <a:t> </a:t>
            </a:r>
            <a:r>
              <a:rPr lang="fi-FI" dirty="0" err="1"/>
              <a:t>years</a:t>
            </a:r>
            <a:r>
              <a:rPr lang="fi-FI" dirty="0"/>
              <a:t>. More </a:t>
            </a:r>
            <a:r>
              <a:rPr lang="fi-FI" dirty="0" err="1"/>
              <a:t>than</a:t>
            </a:r>
            <a:r>
              <a:rPr lang="fi-FI" dirty="0"/>
              <a:t> 700 </a:t>
            </a:r>
            <a:r>
              <a:rPr lang="fi-FI" dirty="0" err="1"/>
              <a:t>students</a:t>
            </a:r>
            <a:r>
              <a:rPr lang="fi-FI" dirty="0"/>
              <a:t> </a:t>
            </a:r>
            <a:r>
              <a:rPr lang="fi-FI" dirty="0" err="1"/>
              <a:t>usually</a:t>
            </a:r>
            <a:r>
              <a:rPr lang="fi-FI" dirty="0"/>
              <a:t> </a:t>
            </a:r>
            <a:r>
              <a:rPr lang="fi-FI" dirty="0" err="1"/>
              <a:t>participate</a:t>
            </a:r>
            <a:r>
              <a:rPr lang="fi-FI" dirty="0"/>
              <a:t> in </a:t>
            </a:r>
            <a:r>
              <a:rPr lang="fi-FI" dirty="0" err="1"/>
              <a:t>his</a:t>
            </a:r>
            <a:r>
              <a:rPr lang="fi-FI" dirty="0"/>
              <a:t> </a:t>
            </a:r>
            <a:r>
              <a:rPr lang="fi-FI" dirty="0" err="1"/>
              <a:t>lecture</a:t>
            </a:r>
            <a:r>
              <a:rPr lang="fi-FI" dirty="0"/>
              <a:t>…</a:t>
            </a:r>
          </a:p>
          <a:p>
            <a:r>
              <a:rPr lang="fi-FI" dirty="0"/>
              <a:t>Matti </a:t>
            </a:r>
            <a:r>
              <a:rPr lang="fi-FI" dirty="0" err="1"/>
              <a:t>has</a:t>
            </a:r>
            <a:r>
              <a:rPr lang="fi-FI" dirty="0"/>
              <a:t> to </a:t>
            </a:r>
            <a:r>
              <a:rPr lang="fi-FI" dirty="0" err="1"/>
              <a:t>Co-ordinate</a:t>
            </a:r>
            <a:r>
              <a:rPr lang="fi-FI" dirty="0"/>
              <a:t> </a:t>
            </a:r>
            <a:r>
              <a:rPr lang="fi-FI" dirty="0" err="1"/>
              <a:t>everything</a:t>
            </a:r>
            <a:r>
              <a:rPr lang="fi-FI" dirty="0"/>
              <a:t> long </a:t>
            </a:r>
            <a:r>
              <a:rPr lang="fi-FI" dirty="0" err="1"/>
              <a:t>before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course</a:t>
            </a:r>
            <a:r>
              <a:rPr lang="fi-FI" dirty="0"/>
              <a:t> </a:t>
            </a:r>
            <a:r>
              <a:rPr lang="fi-FI" dirty="0" err="1"/>
              <a:t>starts.First</a:t>
            </a:r>
            <a:r>
              <a:rPr lang="fi-FI" dirty="0"/>
              <a:t> and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most</a:t>
            </a:r>
            <a:r>
              <a:rPr lang="fi-FI" dirty="0"/>
              <a:t> </a:t>
            </a:r>
            <a:r>
              <a:rPr lang="fi-FI" dirty="0" err="1"/>
              <a:t>important</a:t>
            </a:r>
            <a:r>
              <a:rPr lang="fi-FI" dirty="0"/>
              <a:t> is to </a:t>
            </a:r>
            <a:r>
              <a:rPr lang="fi-FI" dirty="0" err="1"/>
              <a:t>find</a:t>
            </a:r>
            <a:r>
              <a:rPr lang="fi-FI" dirty="0"/>
              <a:t> </a:t>
            </a:r>
            <a:r>
              <a:rPr lang="fi-FI" dirty="0" err="1"/>
              <a:t>assistants</a:t>
            </a:r>
            <a:r>
              <a:rPr lang="fi-FI" dirty="0"/>
              <a:t> in </a:t>
            </a:r>
            <a:r>
              <a:rPr lang="fi-FI" dirty="0" err="1"/>
              <a:t>order</a:t>
            </a:r>
            <a:r>
              <a:rPr lang="fi-FI" dirty="0"/>
              <a:t> to help </a:t>
            </a:r>
            <a:r>
              <a:rPr lang="fi-FI" dirty="0" err="1"/>
              <a:t>him</a:t>
            </a:r>
            <a:r>
              <a:rPr lang="fi-FI" dirty="0"/>
              <a:t> </a:t>
            </a:r>
            <a:r>
              <a:rPr lang="fi-FI" dirty="0" err="1"/>
              <a:t>outduring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course</a:t>
            </a:r>
            <a:r>
              <a:rPr lang="fi-FI" dirty="0"/>
              <a:t>.  He </a:t>
            </a:r>
            <a:r>
              <a:rPr lang="fi-FI" dirty="0" err="1"/>
              <a:t>usually</a:t>
            </a:r>
            <a:r>
              <a:rPr lang="fi-FI" dirty="0"/>
              <a:t> </a:t>
            </a:r>
            <a:r>
              <a:rPr lang="fi-FI" dirty="0" err="1"/>
              <a:t>sends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open </a:t>
            </a:r>
            <a:r>
              <a:rPr lang="fi-FI" dirty="0" err="1"/>
              <a:t>vacancy</a:t>
            </a:r>
            <a:r>
              <a:rPr lang="fi-FI" dirty="0"/>
              <a:t> to </a:t>
            </a:r>
            <a:r>
              <a:rPr lang="fi-FI" dirty="0" err="1"/>
              <a:t>different</a:t>
            </a:r>
            <a:r>
              <a:rPr lang="fi-FI" dirty="0"/>
              <a:t> </a:t>
            </a:r>
            <a:r>
              <a:rPr lang="fi-FI" dirty="0" err="1"/>
              <a:t>vaccancy</a:t>
            </a:r>
            <a:r>
              <a:rPr lang="fi-FI" dirty="0"/>
              <a:t> news </a:t>
            </a:r>
            <a:r>
              <a:rPr lang="fi-FI" dirty="0" err="1"/>
              <a:t>groups</a:t>
            </a:r>
            <a:r>
              <a:rPr lang="fi-FI" dirty="0"/>
              <a:t>. He </a:t>
            </a:r>
            <a:r>
              <a:rPr lang="fi-FI" dirty="0" err="1"/>
              <a:t>also</a:t>
            </a:r>
            <a:r>
              <a:rPr lang="fi-FI" dirty="0"/>
              <a:t> </a:t>
            </a:r>
            <a:r>
              <a:rPr lang="fi-FI" dirty="0" err="1"/>
              <a:t>contacts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previous</a:t>
            </a:r>
            <a:r>
              <a:rPr lang="fi-FI" dirty="0"/>
              <a:t> </a:t>
            </a:r>
            <a:r>
              <a:rPr lang="fi-FI" dirty="0" err="1"/>
              <a:t>course</a:t>
            </a:r>
            <a:r>
              <a:rPr lang="fi-FI" dirty="0"/>
              <a:t> </a:t>
            </a:r>
            <a:r>
              <a:rPr lang="fi-FI" dirty="0" err="1"/>
              <a:t>assistants</a:t>
            </a:r>
            <a:r>
              <a:rPr lang="fi-FI" dirty="0"/>
              <a:t> </a:t>
            </a:r>
            <a:r>
              <a:rPr lang="fi-FI" dirty="0" err="1"/>
              <a:t>if</a:t>
            </a:r>
            <a:r>
              <a:rPr lang="fi-FI" dirty="0"/>
              <a:t> </a:t>
            </a:r>
            <a:r>
              <a:rPr lang="fi-FI" dirty="0" err="1"/>
              <a:t>they</a:t>
            </a:r>
            <a:r>
              <a:rPr lang="fi-FI" dirty="0"/>
              <a:t> </a:t>
            </a:r>
            <a:r>
              <a:rPr lang="fi-FI" dirty="0" err="1"/>
              <a:t>would</a:t>
            </a:r>
            <a:r>
              <a:rPr lang="fi-FI" dirty="0"/>
              <a:t> </a:t>
            </a:r>
            <a:r>
              <a:rPr lang="fi-FI" dirty="0" err="1"/>
              <a:t>like</a:t>
            </a:r>
            <a:r>
              <a:rPr lang="fi-FI" dirty="0"/>
              <a:t> to </a:t>
            </a:r>
            <a:r>
              <a:rPr lang="fi-FI" dirty="0" err="1"/>
              <a:t>ontinue</a:t>
            </a:r>
            <a:r>
              <a:rPr lang="fi-FI" dirty="0"/>
              <a:t> for </a:t>
            </a:r>
            <a:r>
              <a:rPr lang="fi-FI" dirty="0" err="1"/>
              <a:t>next</a:t>
            </a:r>
            <a:r>
              <a:rPr lang="fi-FI" dirty="0"/>
              <a:t> </a:t>
            </a:r>
            <a:r>
              <a:rPr lang="fi-FI" dirty="0" err="1"/>
              <a:t>semester</a:t>
            </a:r>
            <a:r>
              <a:rPr lang="fi-FI" dirty="0"/>
              <a:t>…  </a:t>
            </a:r>
          </a:p>
        </p:txBody>
      </p:sp>
      <p:sp>
        <p:nvSpPr>
          <p:cNvPr id="4" name="Rectangle 3"/>
          <p:cNvSpPr/>
          <p:nvPr/>
        </p:nvSpPr>
        <p:spPr>
          <a:xfrm>
            <a:off x="2809680" y="5717078"/>
            <a:ext cx="4925003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How to create scenario-based wireframe</a:t>
            </a:r>
          </a:p>
          <a:p>
            <a:endParaRPr lang="en-US" dirty="0"/>
          </a:p>
          <a:p>
            <a:r>
              <a:rPr lang="en-US" dirty="0">
                <a:hlinkClick r:id="rId2"/>
              </a:rPr>
              <a:t>https://www.youtube.com/watch?v=qYUeoSfL8sw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29539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PERSONA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34537" y="2603500"/>
            <a:ext cx="5067239" cy="341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9484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BD918-6564-494E-934D-52D441F62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CA2E20-623B-4700-933D-86C55393A2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A6C58F-1A5D-4D70-BB28-13D06C07BF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378" y="2202642"/>
            <a:ext cx="10017617" cy="3970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7676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49FC8B-D3A9-4A8D-8FFC-4273C8CFC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Concept Design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881D363-A9F7-4A0E-9E1D-838F7F4F30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54954" y="2238007"/>
            <a:ext cx="9959300" cy="4577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2393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CC6DD7-8ACE-4BEC-BEFE-F9B5105224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Concept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DB568E-CB73-4052-B7FC-D1AB8AA8A7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9582176" cy="3416300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en-US" dirty="0"/>
              <a:t>Designer’s Mental Model</a:t>
            </a:r>
          </a:p>
          <a:p>
            <a:pPr lvl="1"/>
            <a:r>
              <a:rPr lang="en-US" dirty="0"/>
              <a:t>Vision of how system works as held by designer</a:t>
            </a:r>
          </a:p>
          <a:p>
            <a:pPr lvl="2"/>
            <a:r>
              <a:rPr lang="en-US" dirty="0"/>
              <a:t>What the system is</a:t>
            </a:r>
          </a:p>
          <a:p>
            <a:pPr lvl="2"/>
            <a:r>
              <a:rPr lang="en-US" dirty="0"/>
              <a:t>How it is organized</a:t>
            </a:r>
          </a:p>
          <a:p>
            <a:pPr lvl="2"/>
            <a:r>
              <a:rPr lang="en-US" dirty="0"/>
              <a:t>What it does and how</a:t>
            </a:r>
          </a:p>
          <a:p>
            <a:pPr>
              <a:buFont typeface="+mj-lt"/>
              <a:buAutoNum type="arabicPeriod"/>
            </a:pPr>
            <a:r>
              <a:rPr lang="en-US" dirty="0"/>
              <a:t>User’s Mental Model</a:t>
            </a:r>
          </a:p>
          <a:p>
            <a:pPr lvl="1"/>
            <a:r>
              <a:rPr lang="en-US" dirty="0"/>
              <a:t>Description of how system works as held by user</a:t>
            </a:r>
          </a:p>
          <a:p>
            <a:pPr lvl="1"/>
            <a:endParaRPr lang="en-US" dirty="0"/>
          </a:p>
          <a:p>
            <a:r>
              <a:rPr lang="en-US" sz="2400" dirty="0"/>
              <a:t>Conceptual design is what we use to connect the two</a:t>
            </a:r>
          </a:p>
        </p:txBody>
      </p:sp>
    </p:spTree>
    <p:extLst>
      <p:ext uri="{BB962C8B-B14F-4D97-AF65-F5344CB8AC3E}">
        <p14:creationId xmlns:p14="http://schemas.microsoft.com/office/powerpoint/2010/main" val="10867402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1297F-A92F-4BE8-B1E1-965B25EF6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Mental Models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CF1AE1-E471-4F76-BFDF-513855E04D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954" y="2603970"/>
            <a:ext cx="11001080" cy="4254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3238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sz="6600" dirty="0"/>
              <a:t>Describing users stories about how they imagine to use the system or the application.</a:t>
            </a:r>
          </a:p>
        </p:txBody>
      </p:sp>
    </p:spTree>
    <p:extLst>
      <p:ext uri="{BB962C8B-B14F-4D97-AF65-F5344CB8AC3E}">
        <p14:creationId xmlns:p14="http://schemas.microsoft.com/office/powerpoint/2010/main" val="33633904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Definition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scenario can be defined as a description of a possible set of events that might reasonably take place (</a:t>
            </a:r>
            <a:r>
              <a:rPr lang="en-US" dirty="0" err="1"/>
              <a:t>M.Jarke</a:t>
            </a:r>
            <a:r>
              <a:rPr lang="en-US" dirty="0"/>
              <a:t> 98)</a:t>
            </a:r>
          </a:p>
          <a:p>
            <a:r>
              <a:rPr lang="en-US" dirty="0"/>
              <a:t>A scenario is a sequence of interactions between the user and the system (Potts 94)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19302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/>
              <a:t>Example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79297" y="2537717"/>
            <a:ext cx="10068097" cy="320135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4962" y="5940424"/>
            <a:ext cx="8782050" cy="74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8414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Definition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scenario is a description involving:</a:t>
            </a:r>
          </a:p>
          <a:p>
            <a:pPr lvl="1"/>
            <a:r>
              <a:rPr lang="en-US" dirty="0"/>
              <a:t>An individual user,</a:t>
            </a:r>
          </a:p>
          <a:p>
            <a:pPr lvl="1"/>
            <a:r>
              <a:rPr lang="en-US" dirty="0"/>
              <a:t>Interacting with a software system,</a:t>
            </a:r>
          </a:p>
          <a:p>
            <a:pPr lvl="1"/>
            <a:r>
              <a:rPr lang="en-US" dirty="0"/>
              <a:t>To obtain a specific result,</a:t>
            </a:r>
          </a:p>
          <a:p>
            <a:pPr lvl="1"/>
            <a:r>
              <a:rPr lang="en-US" dirty="0"/>
              <a:t>In specific conditions,</a:t>
            </a:r>
          </a:p>
          <a:p>
            <a:pPr lvl="1"/>
            <a:r>
              <a:rPr lang="en-US" dirty="0"/>
              <a:t>During a limited period of time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(Nielsen 95)</a:t>
            </a:r>
          </a:p>
        </p:txBody>
      </p:sp>
    </p:spTree>
    <p:extLst>
      <p:ext uri="{BB962C8B-B14F-4D97-AF65-F5344CB8AC3E}">
        <p14:creationId xmlns:p14="http://schemas.microsoft.com/office/powerpoint/2010/main" val="160135991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11618</TotalTime>
  <Words>635</Words>
  <Application>Microsoft Office PowerPoint</Application>
  <PresentationFormat>Widescreen</PresentationFormat>
  <Paragraphs>82</Paragraphs>
  <Slides>27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Arial</vt:lpstr>
      <vt:lpstr>Calibri</vt:lpstr>
      <vt:lpstr>Century Gothic</vt:lpstr>
      <vt:lpstr>Verdana</vt:lpstr>
      <vt:lpstr>Wingdings 3</vt:lpstr>
      <vt:lpstr>Ion Boardroom</vt:lpstr>
      <vt:lpstr>Scenario Based Design</vt:lpstr>
      <vt:lpstr>GOAL / TASKS / Action</vt:lpstr>
      <vt:lpstr>Concept Design</vt:lpstr>
      <vt:lpstr>Concept Design</vt:lpstr>
      <vt:lpstr>Mental Models</vt:lpstr>
      <vt:lpstr>PowerPoint Presentation</vt:lpstr>
      <vt:lpstr>Definition</vt:lpstr>
      <vt:lpstr>Example</vt:lpstr>
      <vt:lpstr>Definition</vt:lpstr>
      <vt:lpstr>Definition </vt:lpstr>
      <vt:lpstr>Scenario-based design</vt:lpstr>
      <vt:lpstr>Scenario Elements</vt:lpstr>
      <vt:lpstr>In Real-life Scenario design</vt:lpstr>
      <vt:lpstr>StoryBoard</vt:lpstr>
      <vt:lpstr>Check this out</vt:lpstr>
      <vt:lpstr>Storyboards</vt:lpstr>
      <vt:lpstr>Storyboards</vt:lpstr>
      <vt:lpstr>PowerPoint Presentation</vt:lpstr>
      <vt:lpstr>PowerPoint Presentation</vt:lpstr>
      <vt:lpstr>PowerPoint Presentation</vt:lpstr>
      <vt:lpstr>Participatory design sessions</vt:lpstr>
      <vt:lpstr>Your Tasks for The rest of the week</vt:lpstr>
      <vt:lpstr>Your Tasks for this week and next week</vt:lpstr>
      <vt:lpstr>Example of scenario</vt:lpstr>
      <vt:lpstr>Scenario I. Example </vt:lpstr>
      <vt:lpstr>PERSONA</vt:lpstr>
      <vt:lpstr>PowerPoint Presentation</vt:lpstr>
    </vt:vector>
  </TitlesOfParts>
  <Company>HAAGAHELIA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Scenario Design</dc:title>
  <dc:creator>Dirin Amir</dc:creator>
  <cp:lastModifiedBy>Amir Dirin</cp:lastModifiedBy>
  <cp:revision>47</cp:revision>
  <dcterms:created xsi:type="dcterms:W3CDTF">2015-03-31T09:49:06Z</dcterms:created>
  <dcterms:modified xsi:type="dcterms:W3CDTF">2023-01-26T09:02:51Z</dcterms:modified>
</cp:coreProperties>
</file>